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7" r:id="rId2"/>
    <p:sldId id="256" r:id="rId3"/>
    <p:sldId id="257" r:id="rId4"/>
    <p:sldId id="258" r:id="rId5"/>
    <p:sldId id="259" r:id="rId6"/>
    <p:sldId id="260" r:id="rId7"/>
    <p:sldId id="261" r:id="rId8"/>
    <p:sldId id="262" r:id="rId9"/>
    <p:sldId id="263" r:id="rId10"/>
    <p:sldId id="264" r:id="rId11"/>
    <p:sldId id="265"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7/28/2017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7/28/2017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7/28/2017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7/28/2017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7/28/2017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7/28/2017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7/28/2017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7/28/2017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7/28/2017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7/28/2017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585789"/>
            <a:ext cx="8596668" cy="3880773"/>
          </a:xfrm>
        </p:spPr>
        <p:txBody>
          <a:bodyPr>
            <a:normAutofit/>
          </a:bodyPr>
          <a:lstStyle/>
          <a:p>
            <a:r>
              <a:rPr lang="es-ES" sz="3200" dirty="0" smtClean="0"/>
              <a:t>Problemas de aplicación de cinemática y dinámica rotacional.</a:t>
            </a:r>
          </a:p>
          <a:p>
            <a:endParaRPr lang="es-CL" sz="3200" dirty="0"/>
          </a:p>
        </p:txBody>
      </p:sp>
      <p:pic>
        <p:nvPicPr>
          <p:cNvPr id="4" name="Imagen 3"/>
          <p:cNvPicPr>
            <a:picLocks noChangeAspect="1"/>
          </p:cNvPicPr>
          <p:nvPr/>
        </p:nvPicPr>
        <p:blipFill>
          <a:blip r:embed="rId2"/>
          <a:stretch>
            <a:fillRect/>
          </a:stretch>
        </p:blipFill>
        <p:spPr>
          <a:xfrm>
            <a:off x="1879601" y="1828800"/>
            <a:ext cx="7251700" cy="4864100"/>
          </a:xfrm>
          <a:prstGeom prst="rect">
            <a:avLst/>
          </a:prstGeom>
        </p:spPr>
      </p:pic>
    </p:spTree>
    <p:extLst>
      <p:ext uri="{BB962C8B-B14F-4D97-AF65-F5344CB8AC3E}">
        <p14:creationId xmlns:p14="http://schemas.microsoft.com/office/powerpoint/2010/main" val="878525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74134" y="1017589"/>
            <a:ext cx="9342966" cy="5078411"/>
          </a:xfrm>
        </p:spPr>
        <p:txBody>
          <a:bodyPr/>
          <a:lstStyle/>
          <a:p>
            <a:r>
              <a:rPr lang="es-ES" sz="2400" dirty="0" smtClean="0"/>
              <a:t>Se ata una pelotita de 400gr a un cordel de 60cm de largo , desde un extremo se hace girar en un plano paralelo al suelo desde el reposo hasta que alcanza una rapidez angular constante de  de 600rpm. Determine.</a:t>
            </a:r>
          </a:p>
          <a:p>
            <a:r>
              <a:rPr lang="es-ES" sz="2400" dirty="0" smtClean="0"/>
              <a:t>La aceleración angular que experimenta.</a:t>
            </a:r>
          </a:p>
          <a:p>
            <a:r>
              <a:rPr lang="es-ES" sz="2400" dirty="0" smtClean="0"/>
              <a:t>La aceleración centrípeta que experimenta.</a:t>
            </a:r>
          </a:p>
          <a:p>
            <a:r>
              <a:rPr lang="es-ES" sz="2400" dirty="0" smtClean="0"/>
              <a:t>La fuerza de tensión que experimenta el hilo que sostiene la bolita.</a:t>
            </a:r>
          </a:p>
          <a:p>
            <a:r>
              <a:rPr lang="es-ES" sz="2400" dirty="0" smtClean="0"/>
              <a:t>Suponga que el hilo se corta ¿Qué aceleración experimenta la bolita ?¿Cual es la dirección en la que se moverá?</a:t>
            </a:r>
            <a:endParaRPr lang="es-CL" sz="2400" dirty="0"/>
          </a:p>
        </p:txBody>
      </p:sp>
    </p:spTree>
    <p:extLst>
      <p:ext uri="{BB962C8B-B14F-4D97-AF65-F5344CB8AC3E}">
        <p14:creationId xmlns:p14="http://schemas.microsoft.com/office/powerpoint/2010/main" val="1283866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40834" y="484189"/>
            <a:ext cx="8596668" cy="3880773"/>
          </a:xfrm>
        </p:spPr>
        <p:txBody>
          <a:bodyPr>
            <a:normAutofit/>
          </a:bodyPr>
          <a:lstStyle/>
          <a:p>
            <a:r>
              <a:rPr lang="es-ES" sz="2400" dirty="0" smtClean="0"/>
              <a:t>Como se muestra en la figura , una bolita  de 20g resbala desde el reposo  en el punto A , a lo largo de un alambre (considere que no hay fricción) . Si h=25cm </a:t>
            </a:r>
          </a:p>
          <a:p>
            <a:r>
              <a:rPr lang="es-ES" sz="2400" dirty="0" smtClean="0"/>
              <a:t>¿Cuál es la magnitud de la fuerza sobre la bolita en:</a:t>
            </a:r>
          </a:p>
          <a:p>
            <a:r>
              <a:rPr lang="es-ES" sz="2400" dirty="0" smtClean="0"/>
              <a:t>El punto B?</a:t>
            </a:r>
          </a:p>
          <a:p>
            <a:r>
              <a:rPr lang="es-ES" sz="2400" dirty="0" smtClean="0"/>
              <a:t>El punto D?</a:t>
            </a:r>
            <a:endParaRPr lang="es-CL" sz="2400" dirty="0"/>
          </a:p>
        </p:txBody>
      </p:sp>
      <p:pic>
        <p:nvPicPr>
          <p:cNvPr id="4" name="Imagen 3"/>
          <p:cNvPicPr/>
          <p:nvPr/>
        </p:nvPicPr>
        <p:blipFill>
          <a:blip r:embed="rId2">
            <a:extLst>
              <a:ext uri="{28A0092B-C50C-407E-A947-70E740481C1C}">
                <a14:useLocalDpi xmlns:a14="http://schemas.microsoft.com/office/drawing/2010/main" val="0"/>
              </a:ext>
            </a:extLst>
          </a:blip>
          <a:srcRect/>
          <a:stretch>
            <a:fillRect/>
          </a:stretch>
        </p:blipFill>
        <p:spPr bwMode="auto">
          <a:xfrm>
            <a:off x="4927600" y="3746500"/>
            <a:ext cx="4610100" cy="2525051"/>
          </a:xfrm>
          <a:prstGeom prst="rect">
            <a:avLst/>
          </a:prstGeom>
          <a:noFill/>
          <a:ln>
            <a:noFill/>
          </a:ln>
        </p:spPr>
      </p:pic>
    </p:spTree>
    <p:extLst>
      <p:ext uri="{BB962C8B-B14F-4D97-AF65-F5344CB8AC3E}">
        <p14:creationId xmlns:p14="http://schemas.microsoft.com/office/powerpoint/2010/main" val="9896884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36034" y="623889"/>
            <a:ext cx="8596668" cy="3880773"/>
          </a:xfrm>
        </p:spPr>
        <p:txBody>
          <a:bodyPr/>
          <a:lstStyle/>
          <a:p>
            <a:r>
              <a:rPr lang="es-ES" sz="2400" dirty="0" smtClean="0"/>
              <a:t>Un cuerpo de 0,9kg amarrado a una cuerda  gira en un circulo vertical de 2,5 m de radio.</a:t>
            </a:r>
          </a:p>
          <a:p>
            <a:r>
              <a:rPr lang="es-ES" sz="2400" dirty="0" smtClean="0"/>
              <a:t>¿Cuál será la rapidez mínima que debe tener en el punto mas alto de la trayectoria del circulo?</a:t>
            </a:r>
          </a:p>
          <a:p>
            <a:r>
              <a:rPr lang="es-ES" sz="2400" dirty="0" smtClean="0"/>
              <a:t>¿Cuál es la rapidez del objeto en el punto más bajo?</a:t>
            </a:r>
          </a:p>
          <a:p>
            <a:r>
              <a:rPr lang="es-ES" sz="2400" dirty="0" smtClean="0"/>
              <a:t>¿Cuál es la tensión en la cuerda cuando esta en el punto más bajo del circulo? Y moviéndose con la rapidez crítica?</a:t>
            </a:r>
          </a:p>
          <a:p>
            <a:endParaRPr lang="es-CL" dirty="0"/>
          </a:p>
        </p:txBody>
      </p:sp>
      <p:pic>
        <p:nvPicPr>
          <p:cNvPr id="4" name="Imagen 3"/>
          <p:cNvPicPr/>
          <p:nvPr/>
        </p:nvPicPr>
        <p:blipFill>
          <a:blip r:embed="rId2">
            <a:extLst>
              <a:ext uri="{28A0092B-C50C-407E-A947-70E740481C1C}">
                <a14:useLocalDpi xmlns:a14="http://schemas.microsoft.com/office/drawing/2010/main" val="0"/>
              </a:ext>
            </a:extLst>
          </a:blip>
          <a:srcRect/>
          <a:stretch>
            <a:fillRect/>
          </a:stretch>
        </p:blipFill>
        <p:spPr bwMode="auto">
          <a:xfrm>
            <a:off x="7531101" y="3647149"/>
            <a:ext cx="4202112" cy="3160051"/>
          </a:xfrm>
          <a:prstGeom prst="rect">
            <a:avLst/>
          </a:prstGeom>
          <a:noFill/>
          <a:ln>
            <a:noFill/>
          </a:ln>
        </p:spPr>
      </p:pic>
    </p:spTree>
    <p:extLst>
      <p:ext uri="{BB962C8B-B14F-4D97-AF65-F5344CB8AC3E}">
        <p14:creationId xmlns:p14="http://schemas.microsoft.com/office/powerpoint/2010/main" val="541000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62566" y="4601634"/>
            <a:ext cx="8449734" cy="1646302"/>
          </a:xfrm>
        </p:spPr>
        <p:txBody>
          <a:bodyPr/>
          <a:lstStyle/>
          <a:p>
            <a:r>
              <a:rPr lang="es-ES" sz="2400" dirty="0" smtClean="0">
                <a:solidFill>
                  <a:schemeClr val="tx1"/>
                </a:solidFill>
              </a:rPr>
              <a:t>1.Un ventilador gira a razón de 800rpm. Calcular la rapidez angular de un punto que se encuentra en una de las aspas del ventilador.</a:t>
            </a:r>
            <a:br>
              <a:rPr lang="es-ES" sz="2400" dirty="0" smtClean="0">
                <a:solidFill>
                  <a:schemeClr val="tx1"/>
                </a:solidFill>
              </a:rPr>
            </a:br>
            <a:r>
              <a:rPr lang="es-ES" sz="2400" dirty="0">
                <a:solidFill>
                  <a:schemeClr val="tx1"/>
                </a:solidFill>
              </a:rPr>
              <a:t/>
            </a:r>
            <a:br>
              <a:rPr lang="es-ES" sz="2400" dirty="0">
                <a:solidFill>
                  <a:schemeClr val="tx1"/>
                </a:solidFill>
              </a:rPr>
            </a:br>
            <a:r>
              <a:rPr lang="es-ES" sz="2400" dirty="0" smtClean="0">
                <a:solidFill>
                  <a:schemeClr val="tx1"/>
                </a:solidFill>
              </a:rPr>
              <a:t>2.-Una banda pasa por una rueda(polea)  de 30cm de radio . Si un punto de la banda tiene una rapidez de 10cm/s. ¿Qué tan rápido gira la rueda?</a:t>
            </a:r>
            <a:br>
              <a:rPr lang="es-ES" sz="2400" dirty="0" smtClean="0">
                <a:solidFill>
                  <a:schemeClr val="tx1"/>
                </a:solidFill>
              </a:rPr>
            </a:br>
            <a:r>
              <a:rPr lang="es-ES" sz="2400" dirty="0" smtClean="0">
                <a:solidFill>
                  <a:schemeClr val="tx1"/>
                </a:solidFill>
              </a:rPr>
              <a:t>3.- Una rueda  de 50cm de radio gira sobre su eje , que esta fijo. Su rapidez se incrementa uniformemente desde el reposo hasta una rapidez de 800 rpm, en un tiempo de 24s. Determinar:</a:t>
            </a:r>
            <a:br>
              <a:rPr lang="es-ES" sz="2400" dirty="0" smtClean="0">
                <a:solidFill>
                  <a:schemeClr val="tx1"/>
                </a:solidFill>
              </a:rPr>
            </a:br>
            <a:r>
              <a:rPr lang="es-ES" sz="2400" dirty="0" smtClean="0">
                <a:solidFill>
                  <a:schemeClr val="tx1"/>
                </a:solidFill>
              </a:rPr>
              <a:t>-la aceleración angular de la rueda</a:t>
            </a:r>
            <a:br>
              <a:rPr lang="es-ES" sz="2400" dirty="0" smtClean="0">
                <a:solidFill>
                  <a:schemeClr val="tx1"/>
                </a:solidFill>
              </a:rPr>
            </a:br>
            <a:r>
              <a:rPr lang="es-ES" sz="2400" dirty="0" smtClean="0">
                <a:solidFill>
                  <a:schemeClr val="tx1"/>
                </a:solidFill>
              </a:rPr>
              <a:t>-la aceleración tangencial de un punto que se encuentra en el borde de la rueda </a:t>
            </a:r>
            <a:br>
              <a:rPr lang="es-ES" sz="2400" dirty="0" smtClean="0">
                <a:solidFill>
                  <a:schemeClr val="tx1"/>
                </a:solidFill>
              </a:rPr>
            </a:br>
            <a:r>
              <a:rPr lang="es-ES" sz="2000" dirty="0" smtClean="0">
                <a:solidFill>
                  <a:schemeClr val="tx1"/>
                </a:solidFill>
              </a:rPr>
              <a:t>  </a:t>
            </a:r>
            <a:endParaRPr lang="es-CL" sz="2000" dirty="0">
              <a:solidFill>
                <a:schemeClr val="tx1"/>
              </a:solidFill>
            </a:endParaRPr>
          </a:p>
        </p:txBody>
      </p:sp>
    </p:spTree>
    <p:extLst>
      <p:ext uri="{BB962C8B-B14F-4D97-AF65-F5344CB8AC3E}">
        <p14:creationId xmlns:p14="http://schemas.microsoft.com/office/powerpoint/2010/main" val="1831017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6234" y="1157289"/>
            <a:ext cx="9076266" cy="5103811"/>
          </a:xfrm>
        </p:spPr>
        <p:txBody>
          <a:bodyPr>
            <a:normAutofit/>
          </a:bodyPr>
          <a:lstStyle/>
          <a:p>
            <a:r>
              <a:rPr lang="es-ES" sz="2400" dirty="0" smtClean="0"/>
              <a:t>Un automóvil tiene llantas de aro 13 pulgadas, esta detenido en un semáforo y cuando le dan luz verde acelera de modo que en 8 segundos alcanza los 80km/h. encontrar</a:t>
            </a:r>
          </a:p>
          <a:p>
            <a:r>
              <a:rPr lang="es-ES" sz="2400" dirty="0" smtClean="0"/>
              <a:t>-La aceleración lineal del automóvil.</a:t>
            </a:r>
          </a:p>
          <a:p>
            <a:r>
              <a:rPr lang="es-ES" sz="2400" dirty="0" smtClean="0"/>
              <a:t>La distancia lineal que recorre.</a:t>
            </a:r>
          </a:p>
          <a:p>
            <a:r>
              <a:rPr lang="es-ES" sz="2400" dirty="0" smtClean="0"/>
              <a:t>La aceleración angular que experimentan las llantas.</a:t>
            </a:r>
          </a:p>
          <a:p>
            <a:r>
              <a:rPr lang="es-ES" sz="2400" dirty="0" smtClean="0"/>
              <a:t>El número de vueltas que giran llantas sin patinar durante los 8 segundos.</a:t>
            </a:r>
          </a:p>
          <a:p>
            <a:r>
              <a:rPr lang="es-ES" sz="2400" dirty="0" smtClean="0"/>
              <a:t>La rapidez angular de las llantas justo antes de los 8 segundos.</a:t>
            </a:r>
          </a:p>
          <a:p>
            <a:endParaRPr lang="es-ES" dirty="0" smtClean="0"/>
          </a:p>
          <a:p>
            <a:endParaRPr lang="es-ES" dirty="0" smtClean="0"/>
          </a:p>
          <a:p>
            <a:endParaRPr lang="es-CL" dirty="0"/>
          </a:p>
        </p:txBody>
      </p:sp>
    </p:spTree>
    <p:extLst>
      <p:ext uri="{BB962C8B-B14F-4D97-AF65-F5344CB8AC3E}">
        <p14:creationId xmlns:p14="http://schemas.microsoft.com/office/powerpoint/2010/main" val="778415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39234" y="1042989"/>
            <a:ext cx="8596668" cy="4697411"/>
          </a:xfrm>
        </p:spPr>
        <p:txBody>
          <a:bodyPr>
            <a:normAutofit lnSpcReduction="10000"/>
          </a:bodyPr>
          <a:lstStyle/>
          <a:p>
            <a:r>
              <a:rPr lang="es-ES" sz="2400" dirty="0"/>
              <a:t>Un </a:t>
            </a:r>
            <a:r>
              <a:rPr lang="es-ES" sz="2400" dirty="0" smtClean="0"/>
              <a:t>camioneta tiene llantas de  16 </a:t>
            </a:r>
            <a:r>
              <a:rPr lang="es-ES" sz="2400" dirty="0"/>
              <a:t>pulgadas, esta detenido en un semáforo y cuando le dan luz verde acelera </a:t>
            </a:r>
            <a:r>
              <a:rPr lang="es-ES" sz="2400" dirty="0" smtClean="0"/>
              <a:t>uniformemente durante 8, mientras acelera las llantas han girado 60 vueltas. Determine</a:t>
            </a:r>
          </a:p>
          <a:p>
            <a:r>
              <a:rPr lang="es-ES" sz="2400" dirty="0"/>
              <a:t>La distancia lineal que recorre</a:t>
            </a:r>
          </a:p>
          <a:p>
            <a:r>
              <a:rPr lang="es-ES" sz="2400" dirty="0"/>
              <a:t>-La aceleración lineal del automóvil</a:t>
            </a:r>
            <a:r>
              <a:rPr lang="es-ES" sz="2400" dirty="0" smtClean="0"/>
              <a:t>.</a:t>
            </a:r>
            <a:endParaRPr lang="es-ES" sz="2400" dirty="0"/>
          </a:p>
          <a:p>
            <a:r>
              <a:rPr lang="es-ES" sz="2400" dirty="0"/>
              <a:t>La aceleración angular que experimentan las llantas</a:t>
            </a:r>
            <a:r>
              <a:rPr lang="es-ES" sz="2400" dirty="0" smtClean="0"/>
              <a:t>.</a:t>
            </a:r>
          </a:p>
          <a:p>
            <a:r>
              <a:rPr lang="es-ES" sz="2400" dirty="0" smtClean="0"/>
              <a:t>La rapidez lineal que alcanza justo antes de los 8 segundos.</a:t>
            </a:r>
            <a:endParaRPr lang="es-ES" sz="2400" dirty="0"/>
          </a:p>
          <a:p>
            <a:r>
              <a:rPr lang="es-ES" sz="2400" dirty="0"/>
              <a:t>La rapidez angular de las llantas justo antes de los 8 segundos.</a:t>
            </a:r>
          </a:p>
          <a:p>
            <a:endParaRPr lang="es-CL" dirty="0"/>
          </a:p>
        </p:txBody>
      </p:sp>
    </p:spTree>
    <p:extLst>
      <p:ext uri="{BB962C8B-B14F-4D97-AF65-F5344CB8AC3E}">
        <p14:creationId xmlns:p14="http://schemas.microsoft.com/office/powerpoint/2010/main" val="2839186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L"/>
          </a:p>
        </p:txBody>
      </p:sp>
      <p:sp>
        <p:nvSpPr>
          <p:cNvPr id="3" name="Marcador de contenido 2"/>
          <p:cNvSpPr>
            <a:spLocks noGrp="1"/>
          </p:cNvSpPr>
          <p:nvPr>
            <p:ph idx="1"/>
          </p:nvPr>
        </p:nvSpPr>
        <p:spPr/>
        <p:txBody>
          <a:bodyPr/>
          <a:lstStyle/>
          <a:p>
            <a:r>
              <a:rPr lang="es-ES" dirty="0" smtClean="0"/>
              <a:t>La centrifuga de una lavadora que gira  a 920rpm , frena uniformemente mientras da 50 revoluciones. Calcular</a:t>
            </a:r>
          </a:p>
          <a:p>
            <a:r>
              <a:rPr lang="es-ES" dirty="0" smtClean="0"/>
              <a:t>La aceleración angular que experimenta</a:t>
            </a:r>
          </a:p>
          <a:p>
            <a:r>
              <a:rPr lang="es-ES" dirty="0" smtClean="0"/>
              <a:t>El tiempo requerido para completar las 50 revoluciones.</a:t>
            </a:r>
          </a:p>
          <a:p>
            <a:r>
              <a:rPr lang="es-ES" dirty="0" smtClean="0"/>
              <a:t>El tiempo que demora en detenerse.</a:t>
            </a:r>
          </a:p>
          <a:p>
            <a:r>
              <a:rPr lang="es-ES" dirty="0" smtClean="0"/>
              <a:t>Si el tambor de la lavadora tiene un diámetro de 60cm , determine la aceleración lineal que experimenta un punto de la superficie del tambor.</a:t>
            </a:r>
          </a:p>
          <a:p>
            <a:endParaRPr lang="es-CL" dirty="0"/>
          </a:p>
        </p:txBody>
      </p:sp>
    </p:spTree>
    <p:extLst>
      <p:ext uri="{BB962C8B-B14F-4D97-AF65-F5344CB8AC3E}">
        <p14:creationId xmlns:p14="http://schemas.microsoft.com/office/powerpoint/2010/main" val="2147124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944034" y="1614489"/>
            <a:ext cx="8596668" cy="3880773"/>
          </a:xfrm>
        </p:spPr>
        <p:txBody>
          <a:bodyPr/>
          <a:lstStyle/>
          <a:p>
            <a:r>
              <a:rPr lang="es-ES" dirty="0" smtClean="0"/>
              <a:t>¿</a:t>
            </a:r>
            <a:r>
              <a:rPr lang="es-ES" sz="3200" dirty="0" smtClean="0"/>
              <a:t>Cuál es la máxima rapidez con la que un automóvil puede tomar una curva de 25m de radio en un camino plano si el coeficiente de roce estática entre las llantas y la calzada es de 0,80?</a:t>
            </a:r>
            <a:endParaRPr lang="es-CL" sz="3200" dirty="0"/>
          </a:p>
        </p:txBody>
      </p:sp>
    </p:spTree>
    <p:extLst>
      <p:ext uri="{BB962C8B-B14F-4D97-AF65-F5344CB8AC3E}">
        <p14:creationId xmlns:p14="http://schemas.microsoft.com/office/powerpoint/2010/main" val="103115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53534" y="509589"/>
            <a:ext cx="9190566" cy="5192711"/>
          </a:xfrm>
        </p:spPr>
        <p:txBody>
          <a:bodyPr>
            <a:normAutofit fontScale="92500" lnSpcReduction="20000"/>
          </a:bodyPr>
          <a:lstStyle/>
          <a:p>
            <a:r>
              <a:rPr lang="es-ES" sz="3200" dirty="0"/>
              <a:t>Un camioneta tiene llantas de  16 pulgadas, esta detenido en un semáforo y cuando le dan luz verde acelera uniformemente durante </a:t>
            </a:r>
            <a:r>
              <a:rPr lang="es-ES" sz="3200" dirty="0" smtClean="0"/>
              <a:t>8 y recorre dos cuadras mientras acelera. Determine</a:t>
            </a:r>
          </a:p>
          <a:p>
            <a:r>
              <a:rPr lang="es-ES" sz="3200" dirty="0" smtClean="0"/>
              <a:t>-La </a:t>
            </a:r>
            <a:r>
              <a:rPr lang="es-ES" sz="3200" dirty="0"/>
              <a:t>aceleración lineal </a:t>
            </a:r>
            <a:r>
              <a:rPr lang="es-ES" sz="3200" dirty="0" smtClean="0"/>
              <a:t>que experimenta el </a:t>
            </a:r>
            <a:r>
              <a:rPr lang="es-ES" sz="3200" dirty="0"/>
              <a:t>automóvil.</a:t>
            </a:r>
          </a:p>
          <a:p>
            <a:r>
              <a:rPr lang="es-ES" sz="3200" dirty="0"/>
              <a:t>La aceleración angular que experimentan las llantas.</a:t>
            </a:r>
          </a:p>
          <a:p>
            <a:r>
              <a:rPr lang="es-ES" sz="3200" dirty="0"/>
              <a:t>La rapidez lineal que alcanza justo antes de </a:t>
            </a:r>
            <a:r>
              <a:rPr lang="es-ES" sz="3200" dirty="0" smtClean="0"/>
              <a:t>dejar de acelerar .</a:t>
            </a:r>
            <a:endParaRPr lang="es-ES" sz="3200" dirty="0"/>
          </a:p>
          <a:p>
            <a:r>
              <a:rPr lang="es-ES" sz="3200" dirty="0"/>
              <a:t>La rapidez angular de las llantas justo antes de </a:t>
            </a:r>
            <a:r>
              <a:rPr lang="es-ES" sz="3200" dirty="0" smtClean="0"/>
              <a:t>dejar de acelerar.</a:t>
            </a:r>
            <a:endParaRPr lang="es-ES" sz="3200" dirty="0"/>
          </a:p>
          <a:p>
            <a:endParaRPr lang="es-CL" dirty="0"/>
          </a:p>
        </p:txBody>
      </p:sp>
    </p:spTree>
    <p:extLst>
      <p:ext uri="{BB962C8B-B14F-4D97-AF65-F5344CB8AC3E}">
        <p14:creationId xmlns:p14="http://schemas.microsoft.com/office/powerpoint/2010/main" val="2432189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93234" y="979489"/>
            <a:ext cx="8596668" cy="4900611"/>
          </a:xfrm>
        </p:spPr>
        <p:txBody>
          <a:bodyPr/>
          <a:lstStyle/>
          <a:p>
            <a:r>
              <a:rPr lang="es-ES" sz="2800" dirty="0" smtClean="0"/>
              <a:t>Un satélite de comunicaciones  se encuentra 20.200km ,medidos desde la superficie terrestre, en una órbita alrededor de la tierra a una altura de. Suponga que sobre el satélite actúa solamente la atracción gravitacional de la tierra. Determine</a:t>
            </a:r>
          </a:p>
          <a:p>
            <a:r>
              <a:rPr lang="es-ES" sz="2800" dirty="0" smtClean="0"/>
              <a:t>La rapidez orbital con que gira este satélite.</a:t>
            </a:r>
          </a:p>
          <a:p>
            <a:r>
              <a:rPr lang="es-ES" sz="2800" dirty="0" smtClean="0"/>
              <a:t>El tiempo que tarda el satélite en completar una órbita.</a:t>
            </a:r>
          </a:p>
          <a:p>
            <a:endParaRPr lang="es-CL" dirty="0"/>
          </a:p>
        </p:txBody>
      </p:sp>
    </p:spTree>
    <p:extLst>
      <p:ext uri="{BB962C8B-B14F-4D97-AF65-F5344CB8AC3E}">
        <p14:creationId xmlns:p14="http://schemas.microsoft.com/office/powerpoint/2010/main" val="2017126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Marcador de contenido 2"/>
              <p:cNvSpPr>
                <a:spLocks noGrp="1"/>
              </p:cNvSpPr>
              <p:nvPr>
                <p:ph idx="1"/>
              </p:nvPr>
            </p:nvSpPr>
            <p:spPr>
              <a:xfrm>
                <a:off x="880534" y="827089"/>
                <a:ext cx="8596668" cy="3880773"/>
              </a:xfrm>
            </p:spPr>
            <p:txBody>
              <a:bodyPr>
                <a:noAutofit/>
              </a:bodyPr>
              <a:lstStyle/>
              <a:p>
                <a:r>
                  <a:rPr lang="es-ES" sz="2800" dirty="0" smtClean="0"/>
                  <a:t>Una nave espacial se encuentra en orbita alrededor de la luna  a una altura de 20.000 m , medidos desde la superficie lunar,. Suponga que solamente la atracción gravitacional lunar actúa sobre ella. Encontrar </a:t>
                </a:r>
              </a:p>
              <a:p>
                <a:r>
                  <a:rPr lang="es-ES" sz="2800" dirty="0"/>
                  <a:t>L</a:t>
                </a:r>
                <a:r>
                  <a:rPr lang="es-ES" sz="2800" dirty="0" smtClean="0"/>
                  <a:t>a rapidez y el tiempo que tarda en completar un orbita</a:t>
                </a:r>
              </a:p>
              <a:p>
                <a:r>
                  <a:rPr lang="es-ES" sz="2800" dirty="0" smtClean="0"/>
                  <a:t>(Considere : Masa de la luna </a:t>
                </a:r>
                <a14:m>
                  <m:oMath xmlns:m="http://schemas.openxmlformats.org/officeDocument/2006/math">
                    <m:r>
                      <a:rPr lang="es-ES" sz="2800" b="0" i="1" smtClean="0">
                        <a:latin typeface="Cambria Math" panose="02040503050406030204" pitchFamily="18" charset="0"/>
                      </a:rPr>
                      <m:t>7,34</m:t>
                    </m:r>
                    <m:sSup>
                      <m:sSupPr>
                        <m:ctrlPr>
                          <a:rPr lang="es-ES" sz="2800" b="0" i="1" smtClean="0">
                            <a:latin typeface="Cambria Math" panose="02040503050406030204" pitchFamily="18" charset="0"/>
                          </a:rPr>
                        </m:ctrlPr>
                      </m:sSupPr>
                      <m:e>
                        <m:r>
                          <a:rPr lang="es-ES" sz="2800" b="0" i="1" smtClean="0">
                            <a:latin typeface="Cambria Math" panose="02040503050406030204" pitchFamily="18" charset="0"/>
                          </a:rPr>
                          <m:t>𝑥</m:t>
                        </m:r>
                        <m:r>
                          <a:rPr lang="es-ES" sz="2800" b="0" i="1" smtClean="0">
                            <a:latin typeface="Cambria Math" panose="02040503050406030204" pitchFamily="18" charset="0"/>
                          </a:rPr>
                          <m:t>10</m:t>
                        </m:r>
                      </m:e>
                      <m:sup>
                        <m:r>
                          <a:rPr lang="es-ES" sz="2800" b="0" i="1" smtClean="0">
                            <a:latin typeface="Cambria Math" panose="02040503050406030204" pitchFamily="18" charset="0"/>
                          </a:rPr>
                          <m:t>22</m:t>
                        </m:r>
                      </m:sup>
                    </m:sSup>
                    <m:r>
                      <a:rPr lang="es-ES" sz="2800" b="0" i="1" smtClean="0">
                        <a:latin typeface="Cambria Math" panose="02040503050406030204" pitchFamily="18" charset="0"/>
                      </a:rPr>
                      <m:t>𝑘𝑔</m:t>
                    </m:r>
                    <m:r>
                      <a:rPr lang="es-ES" sz="2800" b="0" i="1" smtClean="0">
                        <a:latin typeface="Cambria Math" panose="02040503050406030204" pitchFamily="18" charset="0"/>
                      </a:rPr>
                      <m:t>  , </m:t>
                    </m:r>
                    <m:r>
                      <a:rPr lang="es-ES" sz="2800" b="0" i="1" smtClean="0">
                        <a:latin typeface="Cambria Math" panose="02040503050406030204" pitchFamily="18" charset="0"/>
                      </a:rPr>
                      <m:t>𝑅𝑙</m:t>
                    </m:r>
                    <m:r>
                      <a:rPr lang="es-ES" sz="2800" b="0" i="1" smtClean="0">
                        <a:latin typeface="Cambria Math" panose="02040503050406030204" pitchFamily="18" charset="0"/>
                      </a:rPr>
                      <m:t>=1,738</m:t>
                    </m:r>
                    <m:sSup>
                      <m:sSupPr>
                        <m:ctrlPr>
                          <a:rPr lang="es-ES" sz="2800" b="0" i="1" smtClean="0">
                            <a:latin typeface="Cambria Math" panose="02040503050406030204" pitchFamily="18" charset="0"/>
                          </a:rPr>
                        </m:ctrlPr>
                      </m:sSupPr>
                      <m:e>
                        <m:r>
                          <a:rPr lang="es-ES" sz="2800" b="0" i="1" smtClean="0">
                            <a:latin typeface="Cambria Math" panose="02040503050406030204" pitchFamily="18" charset="0"/>
                          </a:rPr>
                          <m:t>𝑥</m:t>
                        </m:r>
                        <m:r>
                          <a:rPr lang="es-ES" sz="2800" b="0" i="1" smtClean="0">
                            <a:latin typeface="Cambria Math" panose="02040503050406030204" pitchFamily="18" charset="0"/>
                          </a:rPr>
                          <m:t>10</m:t>
                        </m:r>
                      </m:e>
                      <m:sup>
                        <m:r>
                          <a:rPr lang="es-ES" sz="2800" b="0" i="1" smtClean="0">
                            <a:latin typeface="Cambria Math" panose="02040503050406030204" pitchFamily="18" charset="0"/>
                          </a:rPr>
                          <m:t>6</m:t>
                        </m:r>
                      </m:sup>
                    </m:sSup>
                    <m:r>
                      <a:rPr lang="es-ES" sz="2800" b="0" i="1" smtClean="0">
                        <a:latin typeface="Cambria Math" panose="02040503050406030204" pitchFamily="18" charset="0"/>
                      </a:rPr>
                      <m:t>𝑚</m:t>
                    </m:r>
                    <m:r>
                      <a:rPr lang="es-ES" sz="2800" b="0" i="1" smtClean="0">
                        <a:latin typeface="Cambria Math" panose="02040503050406030204" pitchFamily="18" charset="0"/>
                      </a:rPr>
                      <m:t>)</m:t>
                    </m:r>
                  </m:oMath>
                </a14:m>
                <a:endParaRPr lang="es-CL" sz="2800" dirty="0"/>
              </a:p>
            </p:txBody>
          </p:sp>
        </mc:Choice>
        <mc:Fallback>
          <p:sp>
            <p:nvSpPr>
              <p:cNvPr id="3" name="Marcador de contenido 2"/>
              <p:cNvSpPr>
                <a:spLocks noGrp="1" noRot="1" noChangeAspect="1" noMove="1" noResize="1" noEditPoints="1" noAdjustHandles="1" noChangeArrowheads="1" noChangeShapeType="1" noTextEdit="1"/>
              </p:cNvSpPr>
              <p:nvPr>
                <p:ph idx="1"/>
              </p:nvPr>
            </p:nvSpPr>
            <p:spPr>
              <a:xfrm>
                <a:off x="880534" y="827089"/>
                <a:ext cx="8596668" cy="3880773"/>
              </a:xfrm>
              <a:blipFill rotWithShape="0">
                <a:blip r:embed="rId2"/>
                <a:stretch>
                  <a:fillRect l="-850" t="-1572" r="-1134" b="-6604"/>
                </a:stretch>
              </a:blipFill>
            </p:spPr>
            <p:txBody>
              <a:bodyPr/>
              <a:lstStyle/>
              <a:p>
                <a:r>
                  <a:rPr lang="es-CL">
                    <a:noFill/>
                  </a:rPr>
                  <a:t> </a:t>
                </a:r>
              </a:p>
            </p:txBody>
          </p:sp>
        </mc:Fallback>
      </mc:AlternateContent>
    </p:spTree>
    <p:extLst>
      <p:ext uri="{BB962C8B-B14F-4D97-AF65-F5344CB8AC3E}">
        <p14:creationId xmlns:p14="http://schemas.microsoft.com/office/powerpoint/2010/main" val="3881348932"/>
      </p:ext>
    </p:extLst>
  </p:cSld>
  <p:clrMapOvr>
    <a:masterClrMapping/>
  </p:clrMapOvr>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62</TotalTime>
  <Words>711</Words>
  <Application>Microsoft Office PowerPoint</Application>
  <PresentationFormat>Panorámica</PresentationFormat>
  <Paragraphs>45</Paragraphs>
  <Slides>12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Arial</vt:lpstr>
      <vt:lpstr>Cambria Math</vt:lpstr>
      <vt:lpstr>Trebuchet MS</vt:lpstr>
      <vt:lpstr>Wingdings 3</vt:lpstr>
      <vt:lpstr>Faceta</vt:lpstr>
      <vt:lpstr>Presentación de PowerPoint</vt:lpstr>
      <vt:lpstr>1.Un ventilador gira a razón de 800rpm. Calcular la rapidez angular de un punto que se encuentra en una de las aspas del ventilador.  2.-Una banda pasa por una rueda(polea)  de 30cm de radio . Si un punto de la banda tiene una rapidez de 10cm/s. ¿Qué tan rápido gira la rueda? 3.- Una rueda  de 50cm de radio gira sobre su eje , que esta fijo. Su rapidez se incrementa uniformemente desde el reposo hasta una rapidez de 800 rpm, en un tiempo de 24s. Determinar: -la aceleración angular de la rueda -la aceleración tangencial de un punto que se encuentra en el borde de la rueda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1.Un ventilador gira a razón de 800rpm. Calcular la rapidez angular de un punto que se encuentra en una de las aspas del ventilador.  2.-Una banda pasa por una rueda(polea)  de 30cm de radio . Si un punto de la banda tiene una rapidez de 10cm/s. ¿Qué tan rápido gira la rueda? 3.- Una rueda  de 50cm de radio gira sobre su eje , que esta fijo. Su rapidez se incrementa uniformemente desde el reposo hasta una rapidez de 800 rpm, en un tiempo de 24s. Determinar: -la aceleración angular de la rueda -la aceleración tangencial de un punto que se encuentra en el borde de la rueda</dc:title>
  <dc:creator>Montoya</dc:creator>
  <cp:lastModifiedBy>Montoya</cp:lastModifiedBy>
  <cp:revision>6</cp:revision>
  <dcterms:created xsi:type="dcterms:W3CDTF">2017-07-28T14:29:24Z</dcterms:created>
  <dcterms:modified xsi:type="dcterms:W3CDTF">2017-07-28T15:31:50Z</dcterms:modified>
</cp:coreProperties>
</file>